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4"/>
  </p:sldMasterIdLst>
  <p:notesMasterIdLst>
    <p:notesMasterId r:id="rId21"/>
  </p:notesMasterIdLst>
  <p:sldIdLst>
    <p:sldId id="272" r:id="rId5"/>
    <p:sldId id="275" r:id="rId6"/>
    <p:sldId id="261" r:id="rId7"/>
    <p:sldId id="281" r:id="rId8"/>
    <p:sldId id="276" r:id="rId9"/>
    <p:sldId id="278" r:id="rId10"/>
    <p:sldId id="285" r:id="rId11"/>
    <p:sldId id="280" r:id="rId12"/>
    <p:sldId id="286" r:id="rId13"/>
    <p:sldId id="283" r:id="rId14"/>
    <p:sldId id="277" r:id="rId15"/>
    <p:sldId id="279" r:id="rId16"/>
    <p:sldId id="287" r:id="rId17"/>
    <p:sldId id="288" r:id="rId18"/>
    <p:sldId id="284" r:id="rId19"/>
    <p:sldId id="282" r:id="rId20"/>
  </p:sldIdLst>
  <p:sldSz cx="20104100" cy="1145381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608" userDrawn="1">
          <p15:clr>
            <a:srgbClr val="A4A3A4"/>
          </p15:clr>
        </p15:guide>
        <p15:guide id="2" pos="633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1F4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495" autoAdjust="0"/>
    <p:restoredTop sz="96404" autoAdjust="0"/>
  </p:normalViewPr>
  <p:slideViewPr>
    <p:cSldViewPr snapToGrid="0">
      <p:cViewPr varScale="1">
        <p:scale>
          <a:sx n="63" d="100"/>
          <a:sy n="63" d="100"/>
        </p:scale>
        <p:origin x="473" y="55"/>
      </p:cViewPr>
      <p:guideLst>
        <p:guide orient="horz" pos="3608"/>
        <p:guide pos="6332"/>
      </p:guideLst>
    </p:cSldViewPr>
  </p:slideViewPr>
  <p:outlineViewPr>
    <p:cViewPr>
      <p:scale>
        <a:sx n="100" d="100"/>
        <a:sy n="100" d="100"/>
      </p:scale>
      <p:origin x="0" y="0"/>
    </p:cViewPr>
    <p:sldLst>
      <p:sld r:id="rId1" collapse="1"/>
    </p:sldLst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77C780-1C70-4EDD-AA7B-170128FE6841}" type="datetimeFigureOut">
              <a:rPr lang="es-ES_tradnl" smtClean="0"/>
              <a:t>03/10/2016</a:t>
            </a:fld>
            <a:endParaRPr lang="es-ES_trad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20725" y="1143000"/>
            <a:ext cx="54165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_trad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0C7687-930E-4082-BFC5-B94C72391161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8768651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514704" rtl="0" eaLnBrk="1" latinLnBrk="0" hangingPunct="1">
      <a:defRPr sz="1988" kern="1200">
        <a:solidFill>
          <a:schemeClr val="tx1"/>
        </a:solidFill>
        <a:latin typeface="+mn-lt"/>
        <a:ea typeface="+mn-ea"/>
        <a:cs typeface="+mn-cs"/>
      </a:defRPr>
    </a:lvl1pPr>
    <a:lvl2pPr marL="757352" algn="l" defTabSz="1514704" rtl="0" eaLnBrk="1" latinLnBrk="0" hangingPunct="1">
      <a:defRPr sz="1988" kern="1200">
        <a:solidFill>
          <a:schemeClr val="tx1"/>
        </a:solidFill>
        <a:latin typeface="+mn-lt"/>
        <a:ea typeface="+mn-ea"/>
        <a:cs typeface="+mn-cs"/>
      </a:defRPr>
    </a:lvl2pPr>
    <a:lvl3pPr marL="1514704" algn="l" defTabSz="1514704" rtl="0" eaLnBrk="1" latinLnBrk="0" hangingPunct="1">
      <a:defRPr sz="1988" kern="1200">
        <a:solidFill>
          <a:schemeClr val="tx1"/>
        </a:solidFill>
        <a:latin typeface="+mn-lt"/>
        <a:ea typeface="+mn-ea"/>
        <a:cs typeface="+mn-cs"/>
      </a:defRPr>
    </a:lvl3pPr>
    <a:lvl4pPr marL="2272055" algn="l" defTabSz="1514704" rtl="0" eaLnBrk="1" latinLnBrk="0" hangingPunct="1">
      <a:defRPr sz="1988" kern="1200">
        <a:solidFill>
          <a:schemeClr val="tx1"/>
        </a:solidFill>
        <a:latin typeface="+mn-lt"/>
        <a:ea typeface="+mn-ea"/>
        <a:cs typeface="+mn-cs"/>
      </a:defRPr>
    </a:lvl4pPr>
    <a:lvl5pPr marL="3029407" algn="l" defTabSz="1514704" rtl="0" eaLnBrk="1" latinLnBrk="0" hangingPunct="1">
      <a:defRPr sz="1988" kern="1200">
        <a:solidFill>
          <a:schemeClr val="tx1"/>
        </a:solidFill>
        <a:latin typeface="+mn-lt"/>
        <a:ea typeface="+mn-ea"/>
        <a:cs typeface="+mn-cs"/>
      </a:defRPr>
    </a:lvl5pPr>
    <a:lvl6pPr marL="3786759" algn="l" defTabSz="1514704" rtl="0" eaLnBrk="1" latinLnBrk="0" hangingPunct="1">
      <a:defRPr sz="1988" kern="1200">
        <a:solidFill>
          <a:schemeClr val="tx1"/>
        </a:solidFill>
        <a:latin typeface="+mn-lt"/>
        <a:ea typeface="+mn-ea"/>
        <a:cs typeface="+mn-cs"/>
      </a:defRPr>
    </a:lvl6pPr>
    <a:lvl7pPr marL="4544111" algn="l" defTabSz="1514704" rtl="0" eaLnBrk="1" latinLnBrk="0" hangingPunct="1">
      <a:defRPr sz="1988" kern="1200">
        <a:solidFill>
          <a:schemeClr val="tx1"/>
        </a:solidFill>
        <a:latin typeface="+mn-lt"/>
        <a:ea typeface="+mn-ea"/>
        <a:cs typeface="+mn-cs"/>
      </a:defRPr>
    </a:lvl7pPr>
    <a:lvl8pPr marL="5301463" algn="l" defTabSz="1514704" rtl="0" eaLnBrk="1" latinLnBrk="0" hangingPunct="1">
      <a:defRPr sz="1988" kern="1200">
        <a:solidFill>
          <a:schemeClr val="tx1"/>
        </a:solidFill>
        <a:latin typeface="+mn-lt"/>
        <a:ea typeface="+mn-ea"/>
        <a:cs typeface="+mn-cs"/>
      </a:defRPr>
    </a:lvl8pPr>
    <a:lvl9pPr marL="6058814" algn="l" defTabSz="1514704" rtl="0" eaLnBrk="1" latinLnBrk="0" hangingPunct="1">
      <a:defRPr sz="1988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0C7687-930E-4082-BFC5-B94C72391161}" type="slidenum">
              <a:rPr lang="es-ES_tradnl" smtClean="0"/>
              <a:t>3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4206579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0C7687-930E-4082-BFC5-B94C72391161}" type="slidenum">
              <a:rPr lang="es-ES_tradnl" smtClean="0"/>
              <a:t>16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1670312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0C7687-930E-4082-BFC5-B94C72391161}" type="slidenum">
              <a:rPr lang="es-ES_tradnl" smtClean="0"/>
              <a:t>4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9133211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0C7687-930E-4082-BFC5-B94C72391161}" type="slidenum">
              <a:rPr lang="es-ES_tradnl" smtClean="0"/>
              <a:t>5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2482315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0C7687-930E-4082-BFC5-B94C72391161}" type="slidenum">
              <a:rPr lang="es-ES_tradnl" smtClean="0"/>
              <a:t>6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2555537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0C7687-930E-4082-BFC5-B94C72391161}" type="slidenum">
              <a:rPr lang="es-ES_tradnl" smtClean="0"/>
              <a:t>7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8292233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0C7687-930E-4082-BFC5-B94C72391161}" type="slidenum">
              <a:rPr lang="es-ES_tradnl" smtClean="0"/>
              <a:t>9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0637617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0C7687-930E-4082-BFC5-B94C72391161}" type="slidenum">
              <a:rPr lang="es-ES_tradnl" smtClean="0"/>
              <a:t>11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5031021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0C7687-930E-4082-BFC5-B94C72391161}" type="slidenum">
              <a:rPr lang="es-ES_tradnl" smtClean="0"/>
              <a:t>12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8408044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0C7687-930E-4082-BFC5-B94C72391161}" type="slidenum">
              <a:rPr lang="es-ES_tradnl" smtClean="0"/>
              <a:t>14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731483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977418"/>
            <a:ext cx="20104100" cy="1476395"/>
          </a:xfrm>
          <a:prstGeom prst="rect">
            <a:avLst/>
          </a:prstGeom>
        </p:spPr>
      </p:pic>
      <p:sp>
        <p:nvSpPr>
          <p:cNvPr id="8" name="CasellaDiTesto 7"/>
          <p:cNvSpPr txBox="1"/>
          <p:nvPr userDrawn="1"/>
        </p:nvSpPr>
        <p:spPr>
          <a:xfrm>
            <a:off x="1161431" y="293458"/>
            <a:ext cx="36551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#</a:t>
            </a:r>
            <a:r>
              <a:rPr lang="it-IT" sz="28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FutureDecoded</a:t>
            </a:r>
            <a:endParaRPr lang="it-IT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9" name="Immagin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8851" y="75382"/>
            <a:ext cx="2828092" cy="1040295"/>
          </a:xfrm>
          <a:prstGeom prst="rect">
            <a:avLst/>
          </a:prstGeom>
        </p:spPr>
      </p:pic>
      <p:pic>
        <p:nvPicPr>
          <p:cNvPr id="10" name="Immagine 9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897" y="367471"/>
            <a:ext cx="552534" cy="449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8159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977418"/>
            <a:ext cx="20104100" cy="1476395"/>
          </a:xfrm>
          <a:prstGeom prst="rect">
            <a:avLst/>
          </a:prstGeom>
        </p:spPr>
      </p:pic>
      <p:pic>
        <p:nvPicPr>
          <p:cNvPr id="6" name="Immagin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0104100" cy="1036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9838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977418"/>
            <a:ext cx="20104100" cy="1476395"/>
          </a:xfrm>
          <a:prstGeom prst="rect">
            <a:avLst/>
          </a:prstGeom>
        </p:spPr>
      </p:pic>
      <p:sp>
        <p:nvSpPr>
          <p:cNvPr id="3" name="CasellaDiTesto 2"/>
          <p:cNvSpPr txBox="1"/>
          <p:nvPr userDrawn="1"/>
        </p:nvSpPr>
        <p:spPr>
          <a:xfrm>
            <a:off x="1161431" y="293458"/>
            <a:ext cx="36551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#</a:t>
            </a:r>
            <a:r>
              <a:rPr lang="it-IT" sz="28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FutureDecoded</a:t>
            </a:r>
            <a:endParaRPr lang="it-IT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4" name="Immagine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8851" y="75382"/>
            <a:ext cx="2828092" cy="1040295"/>
          </a:xfrm>
          <a:prstGeom prst="rect">
            <a:avLst/>
          </a:prstGeom>
        </p:spPr>
      </p:pic>
      <p:pic>
        <p:nvPicPr>
          <p:cNvPr id="5" name="Immagine 4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897" y="367471"/>
            <a:ext cx="552534" cy="449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5046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>
          <a:xfrm>
            <a:off x="1382713" y="10615613"/>
            <a:ext cx="4522787" cy="609600"/>
          </a:xfrm>
          <a:prstGeom prst="rect">
            <a:avLst/>
          </a:prstGeom>
        </p:spPr>
        <p:txBody>
          <a:bodyPr/>
          <a:lstStyle/>
          <a:p>
            <a:fld id="{73F2EA66-6EED-4995-8CE7-50C4D1044301}" type="datetimeFigureOut">
              <a:rPr lang="it-IT" smtClean="0"/>
              <a:t>03/10/2016</a:t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>
          <a:xfrm>
            <a:off x="6659563" y="10615613"/>
            <a:ext cx="6784975" cy="609600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>
          <a:xfrm>
            <a:off x="14198600" y="10615613"/>
            <a:ext cx="4522788" cy="609600"/>
          </a:xfrm>
          <a:prstGeom prst="rect">
            <a:avLst/>
          </a:prstGeom>
        </p:spPr>
        <p:txBody>
          <a:bodyPr/>
          <a:lstStyle/>
          <a:p>
            <a:fld id="{F93A8FDD-A1B5-4189-8ECB-DD6805451AEB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812946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01892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90" r:id="rId2"/>
    <p:sldLayoutId id="2147483691" r:id="rId3"/>
    <p:sldLayoutId id="2147483685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marketplace.visualstudio.com/vscode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hyperlink" Target="https://code.visualstudio.com/docs" TargetMode="External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bit.ly/2dgDr7d" TargetMode="External"/><Relationship Id="rId5" Type="http://schemas.openxmlformats.org/officeDocument/2006/relationships/hyperlink" Target="https://github.com/Microsoft/vscode" TargetMode="External"/><Relationship Id="rId4" Type="http://schemas.openxmlformats.org/officeDocument/2006/relationships/hyperlink" Target="https://marketplace.visualstudio.com/VSCode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icrosoft/vscode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20104100" cy="11453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9167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6626"/>
            <a:ext cx="20104100" cy="1145381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35549" y="97457"/>
            <a:ext cx="11956286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6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DEMO: </a:t>
            </a:r>
          </a:p>
          <a:p>
            <a:r>
              <a:rPr lang="it-IT" sz="6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VISUAL STUDIO CODE AND GIT</a:t>
            </a:r>
          </a:p>
        </p:txBody>
      </p:sp>
    </p:spTree>
    <p:extLst>
      <p:ext uri="{BB962C8B-B14F-4D97-AF65-F5344CB8AC3E}">
        <p14:creationId xmlns:p14="http://schemas.microsoft.com/office/powerpoint/2010/main" val="41605510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CasellaDiTesto 22"/>
          <p:cNvSpPr txBox="1"/>
          <p:nvPr/>
        </p:nvSpPr>
        <p:spPr>
          <a:xfrm>
            <a:off x="885164" y="2522030"/>
            <a:ext cx="18615816" cy="64869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it-IT" sz="4617" dirty="0">
                <a:latin typeface="Segoe UI" panose="020B0502040204020203" pitchFamily="34" charset="0"/>
                <a:cs typeface="Segoe UI" panose="020B0502040204020203" pitchFamily="34" charset="0"/>
              </a:rPr>
              <a:t>Colorazione sintassi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it-IT" sz="4617" dirty="0">
                <a:latin typeface="Segoe UI" panose="020B0502040204020203" pitchFamily="34" charset="0"/>
                <a:cs typeface="Segoe UI" panose="020B0502040204020203" pitchFamily="34" charset="0"/>
              </a:rPr>
              <a:t>IntelliSense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it-IT" sz="4617" dirty="0">
                <a:latin typeface="Segoe UI" panose="020B0502040204020203" pitchFamily="34" charset="0"/>
                <a:cs typeface="Segoe UI" panose="020B0502040204020203" pitchFamily="34" charset="0"/>
              </a:rPr>
              <a:t>Match di blocchi di codice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it-IT" sz="4617" dirty="0">
                <a:latin typeface="Segoe UI" panose="020B0502040204020203" pitchFamily="34" charset="0"/>
                <a:cs typeface="Segoe UI" panose="020B0502040204020203" pitchFamily="34" charset="0"/>
              </a:rPr>
              <a:t>Go to Definition e Peek Definition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it-IT" sz="4617" dirty="0">
                <a:latin typeface="Segoe UI" panose="020B0502040204020203" pitchFamily="34" charset="0"/>
                <a:cs typeface="Segoe UI" panose="020B0502040204020203" pitchFamily="34" charset="0"/>
              </a:rPr>
              <a:t>Codice documentato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it-IT" sz="4617" dirty="0">
                <a:latin typeface="Segoe UI" panose="020B0502040204020203" pitchFamily="34" charset="0"/>
                <a:cs typeface="Segoe UI" panose="020B0502040204020203" pitchFamily="34" charset="0"/>
              </a:rPr>
              <a:t>Analisi del codice e fix </a:t>
            </a:r>
          </a:p>
          <a:p>
            <a:r>
              <a:rPr lang="it-IT" sz="4617" dirty="0">
                <a:latin typeface="Segoe UI" panose="020B0502040204020203" pitchFamily="34" charset="0"/>
                <a:cs typeface="Segoe UI" panose="020B0502040204020203" pitchFamily="34" charset="0"/>
              </a:rPr>
              <a:t>    «as you type» con Roslyn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it-IT" sz="4617" dirty="0">
                <a:latin typeface="Segoe UI" panose="020B0502040204020203" pitchFamily="34" charset="0"/>
                <a:cs typeface="Segoe UI" panose="020B0502040204020203" pitchFamily="34" charset="0"/>
              </a:rPr>
              <a:t>Code snippets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it-IT" sz="4617" dirty="0">
                <a:latin typeface="Segoe UI" panose="020B0502040204020203" pitchFamily="34" charset="0"/>
                <a:cs typeface="Segoe UI" panose="020B0502040204020203" pitchFamily="34" charset="0"/>
              </a:rPr>
              <a:t>Molto altro</a:t>
            </a:r>
          </a:p>
        </p:txBody>
      </p:sp>
      <p:sp>
        <p:nvSpPr>
          <p:cNvPr id="24" name="CasellaDiTesto 23"/>
          <p:cNvSpPr txBox="1"/>
          <p:nvPr/>
        </p:nvSpPr>
        <p:spPr>
          <a:xfrm>
            <a:off x="608897" y="1115677"/>
            <a:ext cx="8811547" cy="1107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6596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Editing evoluto</a:t>
            </a:r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897" y="367471"/>
            <a:ext cx="552534" cy="44920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67848" y="2223031"/>
            <a:ext cx="9351308" cy="6262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533599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CasellaDiTesto 22"/>
          <p:cNvSpPr txBox="1"/>
          <p:nvPr/>
        </p:nvSpPr>
        <p:spPr>
          <a:xfrm>
            <a:off x="4534451" y="2525304"/>
            <a:ext cx="14813228" cy="71974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it-IT" sz="4617" dirty="0">
                <a:latin typeface="Segoe UI" panose="020B0502040204020203" pitchFamily="34" charset="0"/>
                <a:cs typeface="Segoe UI" panose="020B0502040204020203" pitchFamily="34" charset="0"/>
              </a:rPr>
              <a:t>Linguaggi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it-IT" sz="4617" dirty="0">
                <a:latin typeface="Segoe UI" panose="020B0502040204020203" pitchFamily="34" charset="0"/>
                <a:cs typeface="Segoe UI" panose="020B0502040204020203" pitchFamily="34" charset="0"/>
              </a:rPr>
              <a:t>Code snippets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it-IT" sz="4617" dirty="0">
                <a:latin typeface="Segoe UI" panose="020B0502040204020203" pitchFamily="34" charset="0"/>
                <a:cs typeface="Segoe UI" panose="020B0502040204020203" pitchFamily="34" charset="0"/>
              </a:rPr>
              <a:t>Debugger e strumenti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it-IT" sz="4617" dirty="0">
                <a:latin typeface="Segoe UI" panose="020B0502040204020203" pitchFamily="34" charset="0"/>
                <a:cs typeface="Segoe UI" panose="020B0502040204020203" pitchFamily="34" charset="0"/>
              </a:rPr>
              <a:t>Aggiorno tramite l’Extensions Panel o tramite il Marketplace: </a:t>
            </a:r>
            <a:r>
              <a:rPr lang="it-IT" sz="4617" dirty="0">
                <a:latin typeface="Segoe UI" panose="020B0502040204020203" pitchFamily="34" charset="0"/>
                <a:cs typeface="Segoe UI" panose="020B0502040204020203" pitchFamily="34" charset="0"/>
                <a:hlinkClick r:id="rId3"/>
              </a:rPr>
              <a:t>https://marketplace.visualstudio.com/vscode</a:t>
            </a:r>
            <a:r>
              <a:rPr lang="it-IT" sz="4617" dirty="0">
                <a:latin typeface="Segoe UI" panose="020B0502040204020203" pitchFamily="34" charset="0"/>
                <a:cs typeface="Segoe UI" panose="020B0502040204020203" pitchFamily="34" charset="0"/>
              </a:rPr>
              <a:t>  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it-IT" sz="4617" dirty="0">
                <a:latin typeface="Segoe UI" panose="020B0502040204020203" pitchFamily="34" charset="0"/>
                <a:cs typeface="Segoe UI" panose="020B0502040204020203" pitchFamily="34" charset="0"/>
              </a:rPr>
              <a:t>Occhio ai frequenti aggiornamenti!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it-IT" sz="4617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it-IT" sz="4617" dirty="0">
                <a:latin typeface="Segoe UI" panose="020B0502040204020203" pitchFamily="34" charset="0"/>
                <a:cs typeface="Segoe UI" panose="020B0502040204020203" pitchFamily="34" charset="0"/>
              </a:rPr>
              <a:t>Alcune ci consentono di lavorare con piattaforme di sviluppo (es. Cordova)</a:t>
            </a:r>
          </a:p>
        </p:txBody>
      </p:sp>
      <p:sp>
        <p:nvSpPr>
          <p:cNvPr id="24" name="CasellaDiTesto 23"/>
          <p:cNvSpPr txBox="1"/>
          <p:nvPr/>
        </p:nvSpPr>
        <p:spPr>
          <a:xfrm>
            <a:off x="608897" y="1115677"/>
            <a:ext cx="8811547" cy="1107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6596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Extensibility</a:t>
            </a:r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897" y="367471"/>
            <a:ext cx="552534" cy="449207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897" y="2522030"/>
            <a:ext cx="3359323" cy="5855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834461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6626"/>
            <a:ext cx="20104100" cy="1145381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35549" y="97457"/>
            <a:ext cx="14907222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6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DEMO: </a:t>
            </a:r>
          </a:p>
          <a:p>
            <a:r>
              <a:rPr lang="it-IT" sz="6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VISUAL STUDIO CODE WITH CORDOVA</a:t>
            </a:r>
          </a:p>
        </p:txBody>
      </p:sp>
    </p:spTree>
    <p:extLst>
      <p:ext uri="{BB962C8B-B14F-4D97-AF65-F5344CB8AC3E}">
        <p14:creationId xmlns:p14="http://schemas.microsoft.com/office/powerpoint/2010/main" val="3481381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CasellaDiTesto 22"/>
          <p:cNvSpPr txBox="1"/>
          <p:nvPr/>
        </p:nvSpPr>
        <p:spPr>
          <a:xfrm>
            <a:off x="723024" y="2525304"/>
            <a:ext cx="19111765" cy="6722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it-IT" sz="4617" dirty="0">
                <a:latin typeface="Segoe UI" panose="020B0502040204020203" pitchFamily="34" charset="0"/>
                <a:cs typeface="Segoe UI" panose="020B0502040204020203" pitchFamily="34" charset="0"/>
              </a:rPr>
              <a:t>Altre estensioni importanti:</a:t>
            </a:r>
          </a:p>
          <a:p>
            <a:endParaRPr lang="it-IT" sz="4617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it-IT" sz="4617" dirty="0">
                <a:latin typeface="Segoe UI" panose="020B0502040204020203" pitchFamily="34" charset="0"/>
                <a:cs typeface="Segoe UI" panose="020B0502040204020203" pitchFamily="34" charset="0"/>
              </a:rPr>
              <a:t>C++ (free)</a:t>
            </a:r>
          </a:p>
          <a:p>
            <a:pPr marL="1143000" lvl="1" indent="-685800">
              <a:buFont typeface="Arial" panose="020B0604020202020204" pitchFamily="34" charset="0"/>
              <a:buChar char="•"/>
            </a:pPr>
            <a:r>
              <a:rPr lang="it-IT" sz="4000" dirty="0">
                <a:latin typeface="Segoe UI" panose="020B0502040204020203" pitchFamily="34" charset="0"/>
                <a:cs typeface="Segoe UI" panose="020B0502040204020203" pitchFamily="34" charset="0"/>
              </a:rPr>
              <a:t>Oltre a supporto sintassi, snippet, IntelliSense include un debugger specifico per Linux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it-IT" sz="4617" dirty="0">
                <a:latin typeface="Segoe UI" panose="020B0502040204020203" pitchFamily="34" charset="0"/>
                <a:cs typeface="Segoe UI" panose="020B0502040204020203" pitchFamily="34" charset="0"/>
              </a:rPr>
              <a:t>Java (free)</a:t>
            </a:r>
          </a:p>
          <a:p>
            <a:pPr marL="1143000" lvl="1" indent="-685800">
              <a:buFont typeface="Arial" panose="020B0604020202020204" pitchFamily="34" charset="0"/>
              <a:buChar char="•"/>
            </a:pPr>
            <a:r>
              <a:rPr lang="it-IT" sz="4000" dirty="0">
                <a:latin typeface="Segoe UI" panose="020B0502040204020203" pitchFamily="34" charset="0"/>
                <a:cs typeface="Segoe UI" panose="020B0502040204020203" pitchFamily="34" charset="0"/>
              </a:rPr>
              <a:t>Supporto completo tramite estensione by Red Hat</a:t>
            </a:r>
          </a:p>
          <a:p>
            <a:pPr marL="1143000" lvl="1" indent="-685800">
              <a:buFont typeface="Arial" panose="020B0604020202020204" pitchFamily="34" charset="0"/>
              <a:buChar char="•"/>
            </a:pPr>
            <a:r>
              <a:rPr lang="it-IT" sz="4000" dirty="0">
                <a:latin typeface="Segoe UI" panose="020B0502040204020203" pitchFamily="34" charset="0"/>
                <a:cs typeface="Segoe UI" panose="020B0502040204020203" pitchFamily="34" charset="0"/>
              </a:rPr>
              <a:t>Incluso Eclipse Java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it-IT" sz="4617" dirty="0">
                <a:latin typeface="Segoe UI" panose="020B0502040204020203" pitchFamily="34" charset="0"/>
                <a:cs typeface="Segoe UI" panose="020B0502040204020203" pitchFamily="34" charset="0"/>
              </a:rPr>
              <a:t>Visual Studio </a:t>
            </a:r>
            <a:r>
              <a:rPr lang="it-IT" sz="4617">
                <a:latin typeface="Segoe UI" panose="020B0502040204020203" pitchFamily="34" charset="0"/>
                <a:cs typeface="Segoe UI" panose="020B0502040204020203" pitchFamily="34" charset="0"/>
              </a:rPr>
              <a:t>Team Services (free)</a:t>
            </a:r>
            <a:endParaRPr lang="it-IT" sz="4617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1143000" lvl="1" indent="-685800">
              <a:buFont typeface="Arial" panose="020B0604020202020204" pitchFamily="34" charset="0"/>
              <a:buChar char="•"/>
            </a:pPr>
            <a:r>
              <a:rPr lang="it-IT" sz="4000" dirty="0">
                <a:latin typeface="Segoe UI" panose="020B0502040204020203" pitchFamily="34" charset="0"/>
                <a:cs typeface="Segoe UI" panose="020B0502040204020203" pitchFamily="34" charset="0"/>
              </a:rPr>
              <a:t>Estende a Visual Studio Team Services il supporto remoto per Git</a:t>
            </a:r>
          </a:p>
        </p:txBody>
      </p:sp>
      <p:sp>
        <p:nvSpPr>
          <p:cNvPr id="24" name="CasellaDiTesto 23"/>
          <p:cNvSpPr txBox="1"/>
          <p:nvPr/>
        </p:nvSpPr>
        <p:spPr>
          <a:xfrm>
            <a:off x="608897" y="1115677"/>
            <a:ext cx="8811547" cy="1107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6596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Extensibility</a:t>
            </a:r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897" y="367471"/>
            <a:ext cx="552534" cy="449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60343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6626"/>
            <a:ext cx="20104100" cy="1145381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35549" y="97457"/>
            <a:ext cx="14269484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6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DEMO: </a:t>
            </a:r>
          </a:p>
          <a:p>
            <a:r>
              <a:rPr lang="it-IT" sz="6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VISUAL STUDIO CODE WITH PYTHON</a:t>
            </a:r>
          </a:p>
        </p:txBody>
      </p:sp>
    </p:spTree>
    <p:extLst>
      <p:ext uri="{BB962C8B-B14F-4D97-AF65-F5344CB8AC3E}">
        <p14:creationId xmlns:p14="http://schemas.microsoft.com/office/powerpoint/2010/main" val="19797729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CasellaDiTesto 22"/>
          <p:cNvSpPr txBox="1"/>
          <p:nvPr/>
        </p:nvSpPr>
        <p:spPr>
          <a:xfrm>
            <a:off x="885164" y="2522030"/>
            <a:ext cx="18615816" cy="36449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it-IT" sz="4617" dirty="0">
                <a:latin typeface="Segoe UI" panose="020B0502040204020203" pitchFamily="34" charset="0"/>
                <a:cs typeface="Segoe UI" panose="020B0502040204020203" pitchFamily="34" charset="0"/>
              </a:rPr>
              <a:t>Documentazione: </a:t>
            </a:r>
            <a:r>
              <a:rPr lang="it-IT" sz="4617" dirty="0">
                <a:latin typeface="Segoe UI" panose="020B0502040204020203" pitchFamily="34" charset="0"/>
                <a:cs typeface="Segoe UI" panose="020B0502040204020203" pitchFamily="34" charset="0"/>
                <a:hlinkClick r:id="rId3"/>
              </a:rPr>
              <a:t>https://code.visualstudio.com/docs</a:t>
            </a:r>
            <a:r>
              <a:rPr lang="it-IT" sz="4617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it-IT" sz="4617" dirty="0">
                <a:latin typeface="Segoe UI" panose="020B0502040204020203" pitchFamily="34" charset="0"/>
                <a:cs typeface="Segoe UI" panose="020B0502040204020203" pitchFamily="34" charset="0"/>
              </a:rPr>
              <a:t>Extension Marketplace: </a:t>
            </a:r>
            <a:r>
              <a:rPr lang="it-IT" sz="4617" dirty="0">
                <a:latin typeface="Segoe UI" panose="020B0502040204020203" pitchFamily="34" charset="0"/>
                <a:cs typeface="Segoe UI" panose="020B0502040204020203" pitchFamily="34" charset="0"/>
                <a:hlinkClick r:id="rId4"/>
              </a:rPr>
              <a:t>https://marketplace.visualstudio.com/VSCode</a:t>
            </a:r>
            <a:r>
              <a:rPr lang="it-IT" sz="4617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it-IT" sz="4617" dirty="0">
                <a:latin typeface="Segoe UI" panose="020B0502040204020203" pitchFamily="34" charset="0"/>
                <a:cs typeface="Segoe UI" panose="020B0502040204020203" pitchFamily="34" charset="0"/>
              </a:rPr>
              <a:t>Codice &amp; Wiki: </a:t>
            </a:r>
            <a:r>
              <a:rPr lang="it-IT" sz="4617" dirty="0">
                <a:latin typeface="Segoe UI" panose="020B0502040204020203" pitchFamily="34" charset="0"/>
                <a:cs typeface="Segoe UI" panose="020B0502040204020203" pitchFamily="34" charset="0"/>
                <a:hlinkClick r:id="rId5"/>
              </a:rPr>
              <a:t>https://github.com/Microsoft/vscode</a:t>
            </a:r>
            <a:endParaRPr lang="it-IT" sz="4617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it-IT" sz="4617" dirty="0">
                <a:latin typeface="Segoe UI" panose="020B0502040204020203" pitchFamily="34" charset="0"/>
                <a:cs typeface="Segoe UI" panose="020B0502040204020203" pitchFamily="34" charset="0"/>
              </a:rPr>
              <a:t>Il mio ebook «Visual Studio Code Succinctly» </a:t>
            </a:r>
            <a:r>
              <a:rPr lang="it-IT" sz="4617" dirty="0">
                <a:latin typeface="Segoe UI" panose="020B0502040204020203" pitchFamily="34" charset="0"/>
                <a:cs typeface="Segoe UI" panose="020B0502040204020203" pitchFamily="34" charset="0"/>
                <a:hlinkClick r:id="rId6"/>
              </a:rPr>
              <a:t>http://bit.ly/2dgDr7d</a:t>
            </a:r>
            <a:r>
              <a:rPr lang="it-IT" sz="4617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</p:txBody>
      </p:sp>
      <p:sp>
        <p:nvSpPr>
          <p:cNvPr id="24" name="CasellaDiTesto 23"/>
          <p:cNvSpPr txBox="1"/>
          <p:nvPr/>
        </p:nvSpPr>
        <p:spPr>
          <a:xfrm>
            <a:off x="608897" y="1115677"/>
            <a:ext cx="8811547" cy="1107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6596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Risorse</a:t>
            </a:r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897" y="367471"/>
            <a:ext cx="552534" cy="449207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2173" y="6166939"/>
            <a:ext cx="28575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361945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6626"/>
            <a:ext cx="20104100" cy="1145381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09127" y="4494889"/>
            <a:ext cx="8700587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6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VISUAL STUDIO CODE </a:t>
            </a:r>
          </a:p>
          <a:p>
            <a:r>
              <a:rPr lang="it-IT" sz="6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Alessandro Del Sole</a:t>
            </a:r>
          </a:p>
          <a:p>
            <a:r>
              <a:rPr lang="en-US" sz="6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Microsoft MVP</a:t>
            </a:r>
          </a:p>
          <a:p>
            <a:r>
              <a:rPr lang="it-IT" sz="6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@progalex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18258" y="9514045"/>
            <a:ext cx="3429007" cy="1386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8623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CasellaDiTesto 22"/>
          <p:cNvSpPr txBox="1"/>
          <p:nvPr/>
        </p:nvSpPr>
        <p:spPr>
          <a:xfrm>
            <a:off x="885164" y="2522030"/>
            <a:ext cx="18615816" cy="5642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it-IT" sz="4617" dirty="0">
                <a:latin typeface="Segoe UI" panose="020B0502040204020203" pitchFamily="34" charset="0"/>
                <a:cs typeface="Segoe UI" panose="020B0502040204020203" pitchFamily="34" charset="0"/>
              </a:rPr>
              <a:t>E’ il primo </a:t>
            </a:r>
            <a:r>
              <a:rPr lang="it-IT" sz="4617" i="1" dirty="0">
                <a:latin typeface="Segoe UI" panose="020B0502040204020203" pitchFamily="34" charset="0"/>
                <a:cs typeface="Segoe UI" panose="020B0502040204020203" pitchFamily="34" charset="0"/>
              </a:rPr>
              <a:t>strumento di sviluppo </a:t>
            </a:r>
            <a:r>
              <a:rPr lang="it-IT" sz="4617" dirty="0">
                <a:latin typeface="Segoe UI" panose="020B0502040204020203" pitchFamily="34" charset="0"/>
                <a:cs typeface="Segoe UI" panose="020B0502040204020203" pitchFamily="34" charset="0"/>
              </a:rPr>
              <a:t>Microsoft cross-platform</a:t>
            </a:r>
          </a:p>
          <a:p>
            <a:pPr lvl="3"/>
            <a:r>
              <a:rPr lang="it-IT" sz="4400" dirty="0">
                <a:latin typeface="Segoe UI" panose="020B0502040204020203" pitchFamily="34" charset="0"/>
                <a:cs typeface="Segoe UI" panose="020B0502040204020203" pitchFamily="34" charset="0"/>
              </a:rPr>
              <a:t>Mac OSX, Linux e Windows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it-IT" sz="4617" dirty="0">
                <a:latin typeface="Segoe UI" panose="020B0502040204020203" pitchFamily="34" charset="0"/>
                <a:cs typeface="Segoe UI" panose="020B0502040204020203" pitchFamily="34" charset="0"/>
              </a:rPr>
              <a:t>Gratuito e open source </a:t>
            </a:r>
            <a:r>
              <a:rPr lang="it-IT" sz="4617" dirty="0">
                <a:latin typeface="Segoe UI" panose="020B0502040204020203" pitchFamily="34" charset="0"/>
                <a:cs typeface="Segoe UI" panose="020B0502040204020203" pitchFamily="34" charset="0"/>
                <a:hlinkClick r:id="rId3"/>
              </a:rPr>
              <a:t>https://github.com/Microsoft/vscode</a:t>
            </a:r>
            <a:r>
              <a:rPr lang="it-IT" sz="4617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it-IT" sz="4617" dirty="0">
                <a:latin typeface="Segoe UI" panose="020B0502040204020203" pitchFamily="34" charset="0"/>
                <a:cs typeface="Segoe UI" panose="020B0502040204020203" pitchFamily="34" charset="0"/>
              </a:rPr>
              <a:t>Focus su scrittura ed editing del codice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it-IT" sz="4617" dirty="0">
                <a:latin typeface="Segoe UI" panose="020B0502040204020203" pitchFamily="34" charset="0"/>
                <a:cs typeface="Segoe UI" panose="020B0502040204020203" pitchFamily="34" charset="0"/>
              </a:rPr>
              <a:t>Ad oggi non ha finestre di progettazione ma:</a:t>
            </a:r>
          </a:p>
          <a:p>
            <a:pPr lvl="3"/>
            <a:r>
              <a:rPr lang="it-IT" sz="4400" dirty="0">
                <a:latin typeface="Segoe UI" panose="020B0502040204020203" pitchFamily="34" charset="0"/>
                <a:cs typeface="Segoe UI" panose="020B0502040204020203" pitchFamily="34" charset="0"/>
              </a:rPr>
              <a:t>Supporta editing evoluto per infiniti linguaggi (alcuni out-of-the-box, altri per estendibilità)</a:t>
            </a:r>
          </a:p>
          <a:p>
            <a:pPr lvl="3"/>
            <a:r>
              <a:rPr lang="it-IT" sz="4400" dirty="0">
                <a:latin typeface="Segoe UI" panose="020B0502040204020203" pitchFamily="34" charset="0"/>
                <a:cs typeface="Segoe UI" panose="020B0502040204020203" pitchFamily="34" charset="0"/>
              </a:rPr>
              <a:t>Consente l’esecuzione di programmi esterni, tra cui compilatori</a:t>
            </a:r>
          </a:p>
        </p:txBody>
      </p:sp>
      <p:sp>
        <p:nvSpPr>
          <p:cNvPr id="24" name="CasellaDiTesto 23"/>
          <p:cNvSpPr txBox="1"/>
          <p:nvPr/>
        </p:nvSpPr>
        <p:spPr>
          <a:xfrm>
            <a:off x="608897" y="1115677"/>
            <a:ext cx="8811547" cy="1107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6596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Visual Studio Code</a:t>
            </a:r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897" y="367471"/>
            <a:ext cx="552534" cy="449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404679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asellaDiTesto 23"/>
          <p:cNvSpPr txBox="1"/>
          <p:nvPr/>
        </p:nvSpPr>
        <p:spPr>
          <a:xfrm>
            <a:off x="608897" y="1115677"/>
            <a:ext cx="8811547" cy="1107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6596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Visual Studio Code</a:t>
            </a:r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897" y="367471"/>
            <a:ext cx="552534" cy="449207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373" y="3205918"/>
            <a:ext cx="9156367" cy="656419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1100" y="3205920"/>
            <a:ext cx="9582051" cy="600698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90184" y="2447868"/>
            <a:ext cx="227017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4000" dirty="0">
                <a:latin typeface="Segoe UI" panose="020B0502040204020203" pitchFamily="34" charset="0"/>
                <a:cs typeface="Segoe UI" panose="020B0502040204020203" pitchFamily="34" charset="0"/>
              </a:rPr>
              <a:t>Windows</a:t>
            </a:r>
          </a:p>
        </p:txBody>
      </p:sp>
      <p:sp>
        <p:nvSpPr>
          <p:cNvPr id="7" name="Rectangle 6"/>
          <p:cNvSpPr/>
          <p:nvPr/>
        </p:nvSpPr>
        <p:spPr>
          <a:xfrm>
            <a:off x="9934562" y="2447868"/>
            <a:ext cx="224612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4000" dirty="0">
                <a:latin typeface="Segoe UI" panose="020B0502040204020203" pitchFamily="34" charset="0"/>
                <a:cs typeface="Segoe UI" panose="020B0502040204020203" pitchFamily="34" charset="0"/>
              </a:rPr>
              <a:t>Mac OSX</a:t>
            </a:r>
          </a:p>
        </p:txBody>
      </p:sp>
    </p:spTree>
    <p:extLst>
      <p:ext uri="{BB962C8B-B14F-4D97-AF65-F5344CB8AC3E}">
        <p14:creationId xmlns:p14="http://schemas.microsoft.com/office/powerpoint/2010/main" val="4005392012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CasellaDiTesto 22"/>
          <p:cNvSpPr txBox="1"/>
          <p:nvPr/>
        </p:nvSpPr>
        <p:spPr>
          <a:xfrm>
            <a:off x="885164" y="2522030"/>
            <a:ext cx="18615816" cy="6863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it-IT" sz="4400" dirty="0">
                <a:latin typeface="Segoe UI" panose="020B0502040204020203" pitchFamily="34" charset="0"/>
                <a:cs typeface="Segoe UI" panose="020B0502040204020203" pitchFamily="34" charset="0"/>
              </a:rPr>
              <a:t>Focus su codice ma non semplice code editor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it-IT" sz="4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it-IT" sz="4400" dirty="0">
                <a:latin typeface="Segoe UI" panose="020B0502040204020203" pitchFamily="34" charset="0"/>
                <a:cs typeface="Segoe UI" panose="020B0502040204020203" pitchFamily="34" charset="0"/>
              </a:rPr>
              <a:t>Supporta progetti o cartelle organizzando i file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it-IT" sz="4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it-IT" sz="4400" dirty="0">
                <a:latin typeface="Segoe UI" panose="020B0502040204020203" pitchFamily="34" charset="0"/>
                <a:cs typeface="Segoe UI" panose="020B0502040204020203" pitchFamily="34" charset="0"/>
              </a:rPr>
              <a:t>Source control: integrazione con Git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it-IT" sz="4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it-IT" sz="4400" dirty="0">
                <a:latin typeface="Segoe UI" panose="020B0502040204020203" pitchFamily="34" charset="0"/>
                <a:cs typeface="Segoe UI" panose="020B0502040204020203" pitchFamily="34" charset="0"/>
              </a:rPr>
              <a:t>Ha un potente debugger integrato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it-IT" sz="4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it-IT" sz="4400" dirty="0">
                <a:latin typeface="Segoe UI" panose="020B0502040204020203" pitchFamily="34" charset="0"/>
                <a:cs typeface="Segoe UI" panose="020B0502040204020203" pitchFamily="34" charset="0"/>
              </a:rPr>
              <a:t>Programmi esterni, es. compilatori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it-IT" sz="4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" name="CasellaDiTesto 23"/>
          <p:cNvSpPr txBox="1"/>
          <p:nvPr/>
        </p:nvSpPr>
        <p:spPr>
          <a:xfrm>
            <a:off x="608897" y="1115677"/>
            <a:ext cx="16457132" cy="1107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6596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Perchè strumento di sviluppo?</a:t>
            </a:r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897" y="367471"/>
            <a:ext cx="552534" cy="44920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43867" y="2223031"/>
            <a:ext cx="3365673" cy="43753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42345" y="7143782"/>
            <a:ext cx="8458635" cy="2241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442792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CasellaDiTesto 22"/>
          <p:cNvSpPr txBox="1"/>
          <p:nvPr/>
        </p:nvSpPr>
        <p:spPr>
          <a:xfrm>
            <a:off x="885164" y="2522030"/>
            <a:ext cx="18615816" cy="57764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it-IT" sz="4617" dirty="0">
                <a:latin typeface="Segoe UI" panose="020B0502040204020203" pitchFamily="34" charset="0"/>
                <a:cs typeface="Segoe UI" panose="020B0502040204020203" pitchFamily="34" charset="0"/>
              </a:rPr>
              <a:t>Strumentazione con focus prevalente su Web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it-IT" sz="4617" dirty="0">
                <a:latin typeface="Segoe UI" panose="020B0502040204020203" pitchFamily="34" charset="0"/>
                <a:cs typeface="Segoe UI" panose="020B0502040204020203" pitchFamily="34" charset="0"/>
              </a:rPr>
              <a:t>Prima di tutto ASP.NET Core. Sviluppo completo con tanto di data access basato su Entity Framework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it-IT" sz="4617" dirty="0">
                <a:latin typeface="Segoe UI" panose="020B0502040204020203" pitchFamily="34" charset="0"/>
                <a:cs typeface="Segoe UI" panose="020B0502040204020203" pitchFamily="34" charset="0"/>
              </a:rPr>
              <a:t>App mobile (Cordova, HTML/JS)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it-IT" sz="4617" dirty="0">
                <a:latin typeface="Segoe UI" panose="020B0502040204020203" pitchFamily="34" charset="0"/>
                <a:cs typeface="Segoe UI" panose="020B0502040204020203" pitchFamily="34" charset="0"/>
              </a:rPr>
              <a:t>Quando ho bisogno di editing di codice organizzato e strutturato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it-IT" sz="4617" dirty="0">
                <a:latin typeface="Segoe UI" panose="020B0502040204020203" pitchFamily="34" charset="0"/>
                <a:cs typeface="Segoe UI" panose="020B0502040204020203" pitchFamily="34" charset="0"/>
              </a:rPr>
              <a:t>In scenari cross-platform per loro natura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it-IT" sz="4617" dirty="0">
                <a:latin typeface="Segoe UI" panose="020B0502040204020203" pitchFamily="34" charset="0"/>
                <a:cs typeface="Segoe UI" panose="020B0502040204020203" pitchFamily="34" charset="0"/>
              </a:rPr>
              <a:t>Quando posso fare a meno di finestre di progettazione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it-IT" sz="4617" dirty="0">
                <a:latin typeface="Segoe UI" panose="020B0502040204020203" pitchFamily="34" charset="0"/>
                <a:cs typeface="Segoe UI" panose="020B0502040204020203" pitchFamily="34" charset="0"/>
              </a:rPr>
              <a:t>In generale, in scenari non platform-specific</a:t>
            </a:r>
          </a:p>
        </p:txBody>
      </p:sp>
      <p:sp>
        <p:nvSpPr>
          <p:cNvPr id="24" name="CasellaDiTesto 23"/>
          <p:cNvSpPr txBox="1"/>
          <p:nvPr/>
        </p:nvSpPr>
        <p:spPr>
          <a:xfrm>
            <a:off x="608897" y="1115677"/>
            <a:ext cx="8811547" cy="1107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6596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Quando lo uso?</a:t>
            </a:r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897" y="367471"/>
            <a:ext cx="552534" cy="449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55270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CasellaDiTesto 22"/>
          <p:cNvSpPr txBox="1"/>
          <p:nvPr/>
        </p:nvSpPr>
        <p:spPr>
          <a:xfrm>
            <a:off x="885164" y="2522030"/>
            <a:ext cx="18615816" cy="8238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it-IT" sz="4617" dirty="0">
                <a:latin typeface="Segoe UI" panose="020B0502040204020203" pitchFamily="34" charset="0"/>
                <a:cs typeface="Segoe UI" panose="020B0502040204020203" pitchFamily="34" charset="0"/>
              </a:rPr>
              <a:t>VS Code non ha un New, Project</a:t>
            </a:r>
          </a:p>
          <a:p>
            <a:pPr marL="1143000" lvl="1" indent="-685800">
              <a:buFont typeface="Arial" panose="020B0604020202020204" pitchFamily="34" charset="0"/>
              <a:buChar char="•"/>
            </a:pPr>
            <a:r>
              <a:rPr lang="it-IT" sz="4000" dirty="0">
                <a:latin typeface="Segoe UI" panose="020B0502040204020203" pitchFamily="34" charset="0"/>
                <a:cs typeface="Segoe UI" panose="020B0502040204020203" pitchFamily="34" charset="0"/>
              </a:rPr>
              <a:t>Si rivolge a un numero pressoché infinito di piattaforme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it-IT" sz="4617" dirty="0">
                <a:latin typeface="Segoe UI" panose="020B0502040204020203" pitchFamily="34" charset="0"/>
                <a:cs typeface="Segoe UI" panose="020B0502040204020203" pitchFamily="34" charset="0"/>
              </a:rPr>
              <a:t>Sfruttiamo la command line e spesso ci serve Node.Js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it-IT" sz="4617" dirty="0">
                <a:latin typeface="Segoe UI" panose="020B0502040204020203" pitchFamily="34" charset="0"/>
                <a:cs typeface="Segoe UI" panose="020B0502040204020203" pitchFamily="34" charset="0"/>
              </a:rPr>
              <a:t>La CLI di .NET Core per progetti Console e ASP.NET Core</a:t>
            </a:r>
          </a:p>
          <a:p>
            <a:pPr marL="1143000" lvl="1" indent="-685800">
              <a:buFont typeface="Arial" panose="020B0604020202020204" pitchFamily="34" charset="0"/>
              <a:buChar char="•"/>
            </a:pPr>
            <a:r>
              <a:rPr lang="it-IT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&gt; dotnet new</a:t>
            </a:r>
          </a:p>
          <a:p>
            <a:pPr marL="1143000" lvl="1" indent="-685800">
              <a:buFont typeface="Arial" panose="020B0604020202020204" pitchFamily="34" charset="0"/>
              <a:buChar char="•"/>
            </a:pPr>
            <a:r>
              <a:rPr lang="it-IT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&gt; dotnet new –t web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it-IT" sz="4617" dirty="0">
                <a:latin typeface="Segoe UI" panose="020B0502040204020203" pitchFamily="34" charset="0"/>
                <a:cs typeface="Segoe UI" panose="020B0502040204020203" pitchFamily="34" charset="0"/>
              </a:rPr>
              <a:t>Yeoman</a:t>
            </a:r>
          </a:p>
          <a:p>
            <a:pPr marL="1143000" lvl="1" indent="-685800">
              <a:buFont typeface="Arial" panose="020B0604020202020204" pitchFamily="34" charset="0"/>
              <a:buChar char="•"/>
            </a:pPr>
            <a:r>
              <a:rPr lang="it-IT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&gt; Yo aspnet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it-IT" sz="4617" dirty="0">
                <a:latin typeface="Segoe UI" panose="020B0502040204020203" pitchFamily="34" charset="0"/>
                <a:cs typeface="Segoe UI" panose="020B0502040204020203" pitchFamily="34" charset="0"/>
              </a:rPr>
              <a:t>Cordova</a:t>
            </a:r>
          </a:p>
          <a:p>
            <a:pPr marL="1143000" lvl="1" indent="-685800">
              <a:buFont typeface="Arial" panose="020B0604020202020204" pitchFamily="34" charset="0"/>
              <a:buChar char="•"/>
            </a:pPr>
            <a:r>
              <a:rPr lang="it-IT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&gt; cordova app 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it-IT" sz="4617" dirty="0">
                <a:latin typeface="Segoe UI" panose="020B0502040204020203" pitchFamily="34" charset="0"/>
                <a:cs typeface="Segoe UI" panose="020B0502040204020203" pitchFamily="34" charset="0"/>
              </a:rPr>
              <a:t>Ecc. ecc. </a:t>
            </a:r>
            <a:r>
              <a:rPr lang="it-IT" sz="4617" dirty="0">
                <a:latin typeface="Segoe UI" panose="020B0502040204020203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 </a:t>
            </a:r>
            <a:endParaRPr lang="it-IT" sz="4617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endParaRPr lang="it-IT" sz="4617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" name="CasellaDiTesto 23"/>
          <p:cNvSpPr txBox="1"/>
          <p:nvPr/>
        </p:nvSpPr>
        <p:spPr>
          <a:xfrm>
            <a:off x="608897" y="1115677"/>
            <a:ext cx="8811547" cy="1107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6596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E per nuovi progetti?</a:t>
            </a:r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897" y="367471"/>
            <a:ext cx="552534" cy="449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464405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6626"/>
            <a:ext cx="20104100" cy="1145381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35549" y="97457"/>
            <a:ext cx="16338960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6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DEMO: </a:t>
            </a:r>
          </a:p>
          <a:p>
            <a:r>
              <a:rPr lang="it-IT" sz="6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VISUAL STUDIO CODE WITH ASP.NET CORE</a:t>
            </a:r>
          </a:p>
        </p:txBody>
      </p:sp>
    </p:spTree>
    <p:extLst>
      <p:ext uri="{BB962C8B-B14F-4D97-AF65-F5344CB8AC3E}">
        <p14:creationId xmlns:p14="http://schemas.microsoft.com/office/powerpoint/2010/main" val="32318151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CasellaDiTesto 22"/>
          <p:cNvSpPr txBox="1"/>
          <p:nvPr/>
        </p:nvSpPr>
        <p:spPr>
          <a:xfrm>
            <a:off x="885164" y="2522030"/>
            <a:ext cx="18615816" cy="53016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it-IT" sz="4617" dirty="0">
                <a:latin typeface="Segoe UI" panose="020B0502040204020203" pitchFamily="34" charset="0"/>
                <a:cs typeface="Segoe UI" panose="020B0502040204020203" pitchFamily="34" charset="0"/>
              </a:rPr>
              <a:t>Un aspetto chiave di Code è l’integrazione con Git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it-IT" sz="4617" dirty="0">
                <a:latin typeface="Segoe UI" panose="020B0502040204020203" pitchFamily="34" charset="0"/>
                <a:cs typeface="Segoe UI" panose="020B0502040204020203" pitchFamily="34" charset="0"/>
              </a:rPr>
              <a:t>Strumentazione integrata per la gestione del source control</a:t>
            </a:r>
          </a:p>
          <a:p>
            <a:pPr marL="1143000" lvl="1" indent="-685800">
              <a:buFont typeface="Arial" panose="020B0604020202020204" pitchFamily="34" charset="0"/>
              <a:buChar char="•"/>
            </a:pPr>
            <a:r>
              <a:rPr lang="it-IT" sz="4000" dirty="0">
                <a:latin typeface="Segoe UI" panose="020B0502040204020203" pitchFamily="34" charset="0"/>
                <a:cs typeface="Segoe UI" panose="020B0502040204020203" pitchFamily="34" charset="0"/>
              </a:rPr>
              <a:t>Gestione locale e remota del repository</a:t>
            </a:r>
          </a:p>
          <a:p>
            <a:pPr marL="1143000" lvl="1" indent="-685800">
              <a:buFont typeface="Arial" panose="020B0604020202020204" pitchFamily="34" charset="0"/>
              <a:buChar char="•"/>
            </a:pPr>
            <a:r>
              <a:rPr lang="it-IT" sz="4000" dirty="0">
                <a:latin typeface="Segoe UI" panose="020B0502040204020203" pitchFamily="34" charset="0"/>
                <a:cs typeface="Segoe UI" panose="020B0502040204020203" pitchFamily="34" charset="0"/>
              </a:rPr>
              <a:t>Supporto per commit e gestione pending changes</a:t>
            </a:r>
          </a:p>
          <a:p>
            <a:pPr marL="1143000" lvl="1" indent="-685800">
              <a:buFont typeface="Arial" panose="020B0604020202020204" pitchFamily="34" charset="0"/>
              <a:buChar char="•"/>
            </a:pPr>
            <a:r>
              <a:rPr lang="it-IT" sz="4000" dirty="0">
                <a:latin typeface="Segoe UI" panose="020B0502040204020203" pitchFamily="34" charset="0"/>
                <a:cs typeface="Segoe UI" panose="020B0502040204020203" pitchFamily="34" charset="0"/>
              </a:rPr>
              <a:t>Gestione branch</a:t>
            </a:r>
          </a:p>
          <a:p>
            <a:pPr marL="1143000" lvl="1" indent="-685800">
              <a:buFont typeface="Arial" panose="020B0604020202020204" pitchFamily="34" charset="0"/>
              <a:buChar char="•"/>
            </a:pPr>
            <a:r>
              <a:rPr lang="it-IT" sz="4000" dirty="0">
                <a:latin typeface="Segoe UI" panose="020B0502040204020203" pitchFamily="34" charset="0"/>
                <a:cs typeface="Segoe UI" panose="020B0502040204020203" pitchFamily="34" charset="0"/>
              </a:rPr>
              <a:t>Visualizzazione differenze tra versioni col Diff tool</a:t>
            </a:r>
          </a:p>
          <a:p>
            <a:pPr marL="1143000" lvl="1" indent="-685800">
              <a:buFont typeface="Arial" panose="020B0604020202020204" pitchFamily="34" charset="0"/>
              <a:buChar char="•"/>
            </a:pPr>
            <a:r>
              <a:rPr lang="it-IT" sz="4000" dirty="0">
                <a:latin typeface="Segoe UI" panose="020B0502040204020203" pitchFamily="34" charset="0"/>
                <a:cs typeface="Segoe UI" panose="020B0502040204020203" pitchFamily="34" charset="0"/>
              </a:rPr>
              <a:t>Supporto per la maggior parte dei comandi Git anche tramite Palette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it-IT" sz="4617" dirty="0">
                <a:latin typeface="Segoe UI" panose="020B0502040204020203" pitchFamily="34" charset="0"/>
                <a:cs typeface="Segoe UI" panose="020B0502040204020203" pitchFamily="34" charset="0"/>
              </a:rPr>
              <a:t>Setup del repository remoto va fatto al di fuori</a:t>
            </a:r>
          </a:p>
        </p:txBody>
      </p:sp>
      <p:sp>
        <p:nvSpPr>
          <p:cNvPr id="24" name="CasellaDiTesto 23"/>
          <p:cNvSpPr txBox="1"/>
          <p:nvPr/>
        </p:nvSpPr>
        <p:spPr>
          <a:xfrm>
            <a:off x="608897" y="1115677"/>
            <a:ext cx="8811547" cy="1107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6596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Git</a:t>
            </a:r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897" y="367471"/>
            <a:ext cx="552534" cy="449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294129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Personalizza struttur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3938117A7DDF348A8804FE2DE5227B5" ma:contentTypeVersion="3" ma:contentTypeDescription="Create a new document." ma:contentTypeScope="" ma:versionID="44ef3d7cc978f7402eea31fc3f3a5437">
  <xsd:schema xmlns:xsd="http://www.w3.org/2001/XMLSchema" xmlns:xs="http://www.w3.org/2001/XMLSchema" xmlns:p="http://schemas.microsoft.com/office/2006/metadata/properties" xmlns:ns2="334edbbe-12fe-4e4d-afdf-9f7fe7322ee2" targetNamespace="http://schemas.microsoft.com/office/2006/metadata/properties" ma:root="true" ma:fieldsID="7eb4eba7b78fe2a1713a4c1560f55a0c" ns2:_="">
    <xsd:import namespace="334edbbe-12fe-4e4d-afdf-9f7fe7322ee2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ingHintHash" minOccurs="0"/>
                <xsd:element ref="ns2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34edbbe-12fe-4e4d-afdf-9f7fe7322ee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ingHintHash" ma:index="9" nillable="true" ma:displayName="Sharing Hint Hash" ma:internalName="SharingHintHash" ma:readOnly="true">
      <xsd:simpleType>
        <xsd:restriction base="dms:Text"/>
      </xsd:simpleType>
    </xsd:element>
    <xsd:element name="SharedWithDetails" ma:index="1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B118286-E1B3-4E63-A671-4F6A700B791C}">
  <ds:schemaRefs>
    <ds:schemaRef ds:uri="http://schemas.openxmlformats.org/package/2006/metadata/core-properties"/>
    <ds:schemaRef ds:uri="http://schemas.microsoft.com/office/2006/documentManagement/types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334edbbe-12fe-4e4d-afdf-9f7fe7322ee2"/>
    <ds:schemaRef ds:uri="http://purl.org/dc/terms/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B023E0DD-65CE-4AAE-A21A-CC6E47FDB3E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9F24BB6-9113-47D0-BB3F-C511281F061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34edbbe-12fe-4e4d-afdf-9f7fe7322ee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361</TotalTime>
  <Words>507</Words>
  <Application>Microsoft Office PowerPoint</Application>
  <PresentationFormat>Custom</PresentationFormat>
  <Paragraphs>105</Paragraphs>
  <Slides>16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Arial</vt:lpstr>
      <vt:lpstr>Calibri</vt:lpstr>
      <vt:lpstr>Courier New</vt:lpstr>
      <vt:lpstr>Segoe UI</vt:lpstr>
      <vt:lpstr>Segoe UI Light</vt:lpstr>
      <vt:lpstr>Wingdings</vt:lpstr>
      <vt:lpstr>Personalizza struttura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Luciano Braverman</dc:creator>
  <cp:lastModifiedBy>Alessandro Del Sole</cp:lastModifiedBy>
  <cp:revision>82</cp:revision>
  <dcterms:created xsi:type="dcterms:W3CDTF">2014-09-14T21:51:03Z</dcterms:created>
  <dcterms:modified xsi:type="dcterms:W3CDTF">2016-10-03T15:08:56Z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0x010100E3938117A7DDF348A8804FE2DE5227B5</vt:lpwstr>
  </property>
</Properties>
</file>